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18" r:id="rId3"/>
    <p:sldId id="258" r:id="rId4"/>
    <p:sldId id="259" r:id="rId5"/>
    <p:sldId id="260" r:id="rId6"/>
    <p:sldId id="290" r:id="rId7"/>
    <p:sldId id="261" r:id="rId8"/>
    <p:sldId id="264" r:id="rId9"/>
    <p:sldId id="288" r:id="rId10"/>
    <p:sldId id="263" r:id="rId11"/>
    <p:sldId id="285" r:id="rId12"/>
    <p:sldId id="293" r:id="rId13"/>
    <p:sldId id="262" r:id="rId14"/>
    <p:sldId id="286" r:id="rId15"/>
    <p:sldId id="265" r:id="rId16"/>
    <p:sldId id="287" r:id="rId17"/>
    <p:sldId id="289" r:id="rId18"/>
    <p:sldId id="294" r:id="rId19"/>
    <p:sldId id="267" r:id="rId20"/>
    <p:sldId id="268" r:id="rId21"/>
    <p:sldId id="269" r:id="rId22"/>
    <p:sldId id="270" r:id="rId23"/>
    <p:sldId id="271" r:id="rId24"/>
    <p:sldId id="298" r:id="rId25"/>
    <p:sldId id="299" r:id="rId26"/>
    <p:sldId id="272" r:id="rId27"/>
    <p:sldId id="273" r:id="rId28"/>
    <p:sldId id="295" r:id="rId29"/>
    <p:sldId id="296" r:id="rId30"/>
    <p:sldId id="297" r:id="rId31"/>
    <p:sldId id="280" r:id="rId32"/>
    <p:sldId id="315" r:id="rId33"/>
    <p:sldId id="316" r:id="rId34"/>
    <p:sldId id="31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56" y="6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A8D22-59A0-4AF7-B29E-65E7052B463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10E7B1-BBE1-41F6-87BF-42AF5946A80B}">
      <dgm:prSet phldrT="[Text]"/>
      <dgm:spPr/>
      <dgm:t>
        <a:bodyPr/>
        <a:lstStyle/>
        <a:p>
          <a:r>
            <a:rPr lang="is-IS" dirty="0" smtClean="0"/>
            <a:t>Fishing gear</a:t>
          </a:r>
          <a:endParaRPr lang="en-GB" dirty="0"/>
        </a:p>
      </dgm:t>
    </dgm:pt>
    <dgm:pt modelId="{55E49527-338B-4344-BE3F-9D3C7BFB4277}" type="parTrans" cxnId="{8365B5A7-8694-4728-8CB3-EE6EE89D02E9}">
      <dgm:prSet/>
      <dgm:spPr/>
      <dgm:t>
        <a:bodyPr/>
        <a:lstStyle/>
        <a:p>
          <a:endParaRPr lang="en-GB"/>
        </a:p>
      </dgm:t>
    </dgm:pt>
    <dgm:pt modelId="{D4CD6557-E5D0-44D4-B860-3E352A964668}" type="sibTrans" cxnId="{8365B5A7-8694-4728-8CB3-EE6EE89D02E9}">
      <dgm:prSet/>
      <dgm:spPr/>
      <dgm:t>
        <a:bodyPr/>
        <a:lstStyle/>
        <a:p>
          <a:endParaRPr lang="en-GB"/>
        </a:p>
      </dgm:t>
    </dgm:pt>
    <dgm:pt modelId="{8BD815DC-839F-4E1B-B6B8-96D90053564B}">
      <dgm:prSet phldrT="[Text]"/>
      <dgm:spPr/>
      <dgm:t>
        <a:bodyPr/>
        <a:lstStyle/>
        <a:p>
          <a:r>
            <a:rPr lang="is-IS" dirty="0" smtClean="0"/>
            <a:t>Selectivity</a:t>
          </a:r>
          <a:endParaRPr lang="en-GB" dirty="0"/>
        </a:p>
      </dgm:t>
    </dgm:pt>
    <dgm:pt modelId="{21F483E6-D57C-4317-B331-72BC185F4325}" type="parTrans" cxnId="{07E47884-023C-4350-A825-482775D19799}">
      <dgm:prSet/>
      <dgm:spPr/>
      <dgm:t>
        <a:bodyPr/>
        <a:lstStyle/>
        <a:p>
          <a:endParaRPr lang="en-GB"/>
        </a:p>
      </dgm:t>
    </dgm:pt>
    <dgm:pt modelId="{78D1E2D7-36A4-4076-B398-FD9808BEEAAF}" type="sibTrans" cxnId="{07E47884-023C-4350-A825-482775D19799}">
      <dgm:prSet/>
      <dgm:spPr/>
      <dgm:t>
        <a:bodyPr/>
        <a:lstStyle/>
        <a:p>
          <a:endParaRPr lang="en-GB"/>
        </a:p>
      </dgm:t>
    </dgm:pt>
    <dgm:pt modelId="{544037D2-C68B-41B0-82B2-9FEAEDEB93B1}">
      <dgm:prSet/>
      <dgm:spPr/>
      <dgm:t>
        <a:bodyPr/>
        <a:lstStyle/>
        <a:p>
          <a:r>
            <a:rPr lang="is-IS" dirty="0" smtClean="0"/>
            <a:t>Harvest rate</a:t>
          </a:r>
          <a:endParaRPr lang="en-GB" dirty="0"/>
        </a:p>
      </dgm:t>
    </dgm:pt>
    <dgm:pt modelId="{509E3D32-D0A4-4FD5-A177-9525DDA8BD6C}" type="parTrans" cxnId="{79A0E51F-1057-493C-A6F6-EC8F4FE03633}">
      <dgm:prSet/>
      <dgm:spPr/>
      <dgm:t>
        <a:bodyPr/>
        <a:lstStyle/>
        <a:p>
          <a:endParaRPr lang="en-GB"/>
        </a:p>
      </dgm:t>
    </dgm:pt>
    <dgm:pt modelId="{0AA18722-C49C-4E33-B8DA-F196DB6D491D}" type="sibTrans" cxnId="{79A0E51F-1057-493C-A6F6-EC8F4FE03633}">
      <dgm:prSet/>
      <dgm:spPr/>
      <dgm:t>
        <a:bodyPr/>
        <a:lstStyle/>
        <a:p>
          <a:endParaRPr lang="en-GB"/>
        </a:p>
      </dgm:t>
    </dgm:pt>
    <dgm:pt modelId="{DA0822BC-CEDC-42BA-9DC7-8EE33411AD6F}">
      <dgm:prSet/>
      <dgm:spPr/>
      <dgm:t>
        <a:bodyPr/>
        <a:lstStyle/>
        <a:p>
          <a:r>
            <a:rPr lang="is-IS" dirty="0" smtClean="0"/>
            <a:t>Catch biomass</a:t>
          </a:r>
          <a:endParaRPr lang="en-GB" dirty="0"/>
        </a:p>
      </dgm:t>
    </dgm:pt>
    <dgm:pt modelId="{F97F206A-7A9D-4EE1-94DD-34148AF046BA}" type="parTrans" cxnId="{C9D550EE-5233-4475-B45C-5FB118C21293}">
      <dgm:prSet/>
      <dgm:spPr/>
      <dgm:t>
        <a:bodyPr/>
        <a:lstStyle/>
        <a:p>
          <a:endParaRPr lang="en-GB"/>
        </a:p>
      </dgm:t>
    </dgm:pt>
    <dgm:pt modelId="{DA73CACB-7093-4D25-B481-4CF70297B795}" type="sibTrans" cxnId="{C9D550EE-5233-4475-B45C-5FB118C21293}">
      <dgm:prSet/>
      <dgm:spPr/>
      <dgm:t>
        <a:bodyPr/>
        <a:lstStyle/>
        <a:p>
          <a:endParaRPr lang="en-GB"/>
        </a:p>
      </dgm:t>
    </dgm:pt>
    <dgm:pt modelId="{9AC67F9E-FA48-4B4B-BF95-ABF510A3F46C}" type="pres">
      <dgm:prSet presAssocID="{C35A8D22-59A0-4AF7-B29E-65E7052B4637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B1AD3E-20ED-401D-92E3-A9095019CEFF}" type="pres">
      <dgm:prSet presAssocID="{C35A8D22-59A0-4AF7-B29E-65E7052B4637}" presName="arrow" presStyleLbl="bgShp" presStyleIdx="0" presStyleCnt="1"/>
      <dgm:spPr/>
    </dgm:pt>
    <dgm:pt modelId="{C49E8929-34F2-4366-B1C0-F0DFAC43BDBE}" type="pres">
      <dgm:prSet presAssocID="{C35A8D22-59A0-4AF7-B29E-65E7052B4637}" presName="linearProcess" presStyleCnt="0"/>
      <dgm:spPr/>
    </dgm:pt>
    <dgm:pt modelId="{55A1A403-EE98-4A54-80E4-03FB273F1416}" type="pres">
      <dgm:prSet presAssocID="{6110E7B1-BBE1-41F6-87BF-42AF5946A80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2D55A24-4ED3-4A11-BE87-B322A0A1D1DE}" type="pres">
      <dgm:prSet presAssocID="{D4CD6557-E5D0-44D4-B860-3E352A964668}" presName="sibTrans" presStyleCnt="0"/>
      <dgm:spPr/>
    </dgm:pt>
    <dgm:pt modelId="{849D11DA-1964-41E6-883F-9402599BF4E2}" type="pres">
      <dgm:prSet presAssocID="{8BD815DC-839F-4E1B-B6B8-96D90053564B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D90A21A-43AB-41B6-B761-37C15B642BD9}" type="pres">
      <dgm:prSet presAssocID="{78D1E2D7-36A4-4076-B398-FD9808BEEAAF}" presName="sibTrans" presStyleCnt="0"/>
      <dgm:spPr/>
    </dgm:pt>
    <dgm:pt modelId="{954F9734-06C5-42A3-8FE0-1DED58656EDD}" type="pres">
      <dgm:prSet presAssocID="{544037D2-C68B-41B0-82B2-9FEAEDEB93B1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562851-D4C9-4D57-AE38-456DB8AC1E81}" type="pres">
      <dgm:prSet presAssocID="{0AA18722-C49C-4E33-B8DA-F196DB6D491D}" presName="sibTrans" presStyleCnt="0"/>
      <dgm:spPr/>
    </dgm:pt>
    <dgm:pt modelId="{454B6892-1FDC-440B-8FC2-AC1C83D31B62}" type="pres">
      <dgm:prSet presAssocID="{DA0822BC-CEDC-42BA-9DC7-8EE33411AD6F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01B2C99-2B91-419D-97F8-C675248DDE97}" type="presOf" srcId="{DA0822BC-CEDC-42BA-9DC7-8EE33411AD6F}" destId="{454B6892-1FDC-440B-8FC2-AC1C83D31B62}" srcOrd="0" destOrd="0" presId="urn:microsoft.com/office/officeart/2005/8/layout/hProcess9"/>
    <dgm:cxn modelId="{C9D550EE-5233-4475-B45C-5FB118C21293}" srcId="{C35A8D22-59A0-4AF7-B29E-65E7052B4637}" destId="{DA0822BC-CEDC-42BA-9DC7-8EE33411AD6F}" srcOrd="3" destOrd="0" parTransId="{F97F206A-7A9D-4EE1-94DD-34148AF046BA}" sibTransId="{DA73CACB-7093-4D25-B481-4CF70297B795}"/>
    <dgm:cxn modelId="{07E47884-023C-4350-A825-482775D19799}" srcId="{C35A8D22-59A0-4AF7-B29E-65E7052B4637}" destId="{8BD815DC-839F-4E1B-B6B8-96D90053564B}" srcOrd="1" destOrd="0" parTransId="{21F483E6-D57C-4317-B331-72BC185F4325}" sibTransId="{78D1E2D7-36A4-4076-B398-FD9808BEEAAF}"/>
    <dgm:cxn modelId="{2BA7A56F-C598-4930-8462-E90599E1B450}" type="presOf" srcId="{C35A8D22-59A0-4AF7-B29E-65E7052B4637}" destId="{9AC67F9E-FA48-4B4B-BF95-ABF510A3F46C}" srcOrd="0" destOrd="0" presId="urn:microsoft.com/office/officeart/2005/8/layout/hProcess9"/>
    <dgm:cxn modelId="{79A0E51F-1057-493C-A6F6-EC8F4FE03633}" srcId="{C35A8D22-59A0-4AF7-B29E-65E7052B4637}" destId="{544037D2-C68B-41B0-82B2-9FEAEDEB93B1}" srcOrd="2" destOrd="0" parTransId="{509E3D32-D0A4-4FD5-A177-9525DDA8BD6C}" sibTransId="{0AA18722-C49C-4E33-B8DA-F196DB6D491D}"/>
    <dgm:cxn modelId="{81E025E5-A622-4F94-A88E-1EC98175425C}" type="presOf" srcId="{8BD815DC-839F-4E1B-B6B8-96D90053564B}" destId="{849D11DA-1964-41E6-883F-9402599BF4E2}" srcOrd="0" destOrd="0" presId="urn:microsoft.com/office/officeart/2005/8/layout/hProcess9"/>
    <dgm:cxn modelId="{8365B5A7-8694-4728-8CB3-EE6EE89D02E9}" srcId="{C35A8D22-59A0-4AF7-B29E-65E7052B4637}" destId="{6110E7B1-BBE1-41F6-87BF-42AF5946A80B}" srcOrd="0" destOrd="0" parTransId="{55E49527-338B-4344-BE3F-9D3C7BFB4277}" sibTransId="{D4CD6557-E5D0-44D4-B860-3E352A964668}"/>
    <dgm:cxn modelId="{7D5AA257-EE09-4C6B-8BED-EDE15843A27F}" type="presOf" srcId="{6110E7B1-BBE1-41F6-87BF-42AF5946A80B}" destId="{55A1A403-EE98-4A54-80E4-03FB273F1416}" srcOrd="0" destOrd="0" presId="urn:microsoft.com/office/officeart/2005/8/layout/hProcess9"/>
    <dgm:cxn modelId="{CF63B721-56CB-4F86-9110-37BA91BE4E62}" type="presOf" srcId="{544037D2-C68B-41B0-82B2-9FEAEDEB93B1}" destId="{954F9734-06C5-42A3-8FE0-1DED58656EDD}" srcOrd="0" destOrd="0" presId="urn:microsoft.com/office/officeart/2005/8/layout/hProcess9"/>
    <dgm:cxn modelId="{CBD0CB68-5445-44BF-B4A3-666CD51DD593}" type="presParOf" srcId="{9AC67F9E-FA48-4B4B-BF95-ABF510A3F46C}" destId="{88B1AD3E-20ED-401D-92E3-A9095019CEFF}" srcOrd="0" destOrd="0" presId="urn:microsoft.com/office/officeart/2005/8/layout/hProcess9"/>
    <dgm:cxn modelId="{A848C7EC-7C1A-4E92-802C-6AD89AB9A80D}" type="presParOf" srcId="{9AC67F9E-FA48-4B4B-BF95-ABF510A3F46C}" destId="{C49E8929-34F2-4366-B1C0-F0DFAC43BDBE}" srcOrd="1" destOrd="0" presId="urn:microsoft.com/office/officeart/2005/8/layout/hProcess9"/>
    <dgm:cxn modelId="{E30D8BEE-B33C-44CB-B19D-69B5CB416F99}" type="presParOf" srcId="{C49E8929-34F2-4366-B1C0-F0DFAC43BDBE}" destId="{55A1A403-EE98-4A54-80E4-03FB273F1416}" srcOrd="0" destOrd="0" presId="urn:microsoft.com/office/officeart/2005/8/layout/hProcess9"/>
    <dgm:cxn modelId="{408E4D5D-79C2-42D1-B667-85E0F834341D}" type="presParOf" srcId="{C49E8929-34F2-4366-B1C0-F0DFAC43BDBE}" destId="{52D55A24-4ED3-4A11-BE87-B322A0A1D1DE}" srcOrd="1" destOrd="0" presId="urn:microsoft.com/office/officeart/2005/8/layout/hProcess9"/>
    <dgm:cxn modelId="{3C47C256-77C5-4507-82CC-5A54408B0C23}" type="presParOf" srcId="{C49E8929-34F2-4366-B1C0-F0DFAC43BDBE}" destId="{849D11DA-1964-41E6-883F-9402599BF4E2}" srcOrd="2" destOrd="0" presId="urn:microsoft.com/office/officeart/2005/8/layout/hProcess9"/>
    <dgm:cxn modelId="{0B01AA85-AA08-4C66-8480-1832C521850E}" type="presParOf" srcId="{C49E8929-34F2-4366-B1C0-F0DFAC43BDBE}" destId="{0D90A21A-43AB-41B6-B761-37C15B642BD9}" srcOrd="3" destOrd="0" presId="urn:microsoft.com/office/officeart/2005/8/layout/hProcess9"/>
    <dgm:cxn modelId="{E5BA2D75-6357-443C-8742-C0137F8979D7}" type="presParOf" srcId="{C49E8929-34F2-4366-B1C0-F0DFAC43BDBE}" destId="{954F9734-06C5-42A3-8FE0-1DED58656EDD}" srcOrd="4" destOrd="0" presId="urn:microsoft.com/office/officeart/2005/8/layout/hProcess9"/>
    <dgm:cxn modelId="{ECE87956-6545-471C-94E5-85F0D573043D}" type="presParOf" srcId="{C49E8929-34F2-4366-B1C0-F0DFAC43BDBE}" destId="{8A562851-D4C9-4D57-AE38-456DB8AC1E81}" srcOrd="5" destOrd="0" presId="urn:microsoft.com/office/officeart/2005/8/layout/hProcess9"/>
    <dgm:cxn modelId="{A85FD632-5F10-46D9-9D55-A6CD12CF7A72}" type="presParOf" srcId="{C49E8929-34F2-4366-B1C0-F0DFAC43BDBE}" destId="{454B6892-1FDC-440B-8FC2-AC1C83D31B6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1AD3E-20ED-401D-92E3-A9095019CEFF}">
      <dsp:nvSpPr>
        <dsp:cNvPr id="0" name=""/>
        <dsp:cNvSpPr/>
      </dsp:nvSpPr>
      <dsp:spPr>
        <a:xfrm>
          <a:off x="617219" y="0"/>
          <a:ext cx="6995160" cy="31683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1A403-EE98-4A54-80E4-03FB273F1416}">
      <dsp:nvSpPr>
        <dsp:cNvPr id="0" name=""/>
        <dsp:cNvSpPr/>
      </dsp:nvSpPr>
      <dsp:spPr>
        <a:xfrm>
          <a:off x="1607" y="950505"/>
          <a:ext cx="1928059" cy="1267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900" kern="1200" dirty="0" smtClean="0"/>
            <a:t>Fishing gear</a:t>
          </a:r>
          <a:endParaRPr lang="en-GB" sz="2900" kern="1200" dirty="0"/>
        </a:p>
      </dsp:txBody>
      <dsp:txXfrm>
        <a:off x="63473" y="1012371"/>
        <a:ext cx="1804327" cy="1143608"/>
      </dsp:txXfrm>
    </dsp:sp>
    <dsp:sp modelId="{849D11DA-1964-41E6-883F-9402599BF4E2}">
      <dsp:nvSpPr>
        <dsp:cNvPr id="0" name=""/>
        <dsp:cNvSpPr/>
      </dsp:nvSpPr>
      <dsp:spPr>
        <a:xfrm>
          <a:off x="2101049" y="950505"/>
          <a:ext cx="1928059" cy="1267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900" kern="1200" dirty="0" smtClean="0"/>
            <a:t>Selectivity</a:t>
          </a:r>
          <a:endParaRPr lang="en-GB" sz="2900" kern="1200" dirty="0"/>
        </a:p>
      </dsp:txBody>
      <dsp:txXfrm>
        <a:off x="2162915" y="1012371"/>
        <a:ext cx="1804327" cy="1143608"/>
      </dsp:txXfrm>
    </dsp:sp>
    <dsp:sp modelId="{954F9734-06C5-42A3-8FE0-1DED58656EDD}">
      <dsp:nvSpPr>
        <dsp:cNvPr id="0" name=""/>
        <dsp:cNvSpPr/>
      </dsp:nvSpPr>
      <dsp:spPr>
        <a:xfrm>
          <a:off x="4200491" y="950505"/>
          <a:ext cx="1928059" cy="1267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900" kern="1200" dirty="0" smtClean="0"/>
            <a:t>Harvest rate</a:t>
          </a:r>
          <a:endParaRPr lang="en-GB" sz="2900" kern="1200" dirty="0"/>
        </a:p>
      </dsp:txBody>
      <dsp:txXfrm>
        <a:off x="4262357" y="1012371"/>
        <a:ext cx="1804327" cy="1143608"/>
      </dsp:txXfrm>
    </dsp:sp>
    <dsp:sp modelId="{454B6892-1FDC-440B-8FC2-AC1C83D31B62}">
      <dsp:nvSpPr>
        <dsp:cNvPr id="0" name=""/>
        <dsp:cNvSpPr/>
      </dsp:nvSpPr>
      <dsp:spPr>
        <a:xfrm>
          <a:off x="6299933" y="950505"/>
          <a:ext cx="1928059" cy="1267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2900" kern="1200" dirty="0" smtClean="0"/>
            <a:t>Catch biomass</a:t>
          </a:r>
          <a:endParaRPr lang="en-GB" sz="2900" kern="1200" dirty="0"/>
        </a:p>
      </dsp:txBody>
      <dsp:txXfrm>
        <a:off x="6361799" y="1012371"/>
        <a:ext cx="1804327" cy="1143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31867-F9B1-4E46-AB11-59759D52D43E}" type="datetimeFigureOut">
              <a:rPr lang="en-GB" smtClean="0"/>
              <a:pPr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DA4A-537F-4A3C-8BBC-907E48DE1AD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 rot="5384400">
            <a:off x="931500" y="-954890"/>
            <a:ext cx="4221044" cy="6103260"/>
          </a:xfrm>
          <a:prstGeom prst="rtTriangl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08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2"/>
          <p:cNvSpPr/>
          <p:nvPr/>
        </p:nvSpPr>
        <p:spPr>
          <a:xfrm>
            <a:off x="1259632" y="1484784"/>
            <a:ext cx="7704856" cy="21099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/>
            <a:r>
              <a:rPr lang="en-US" sz="36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Atlantis</a:t>
            </a:r>
            <a:endParaRPr lang="en-US" b="1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234816" y="3356992"/>
            <a:ext cx="5729672" cy="20162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n-US" sz="2400" b="1" spc="-1" dirty="0" err="1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Erla</a:t>
            </a:r>
            <a:r>
              <a:rPr lang="en-US" sz="24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en-US" sz="2400" b="1" spc="-1" dirty="0" err="1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Sturludóttir</a:t>
            </a:r>
            <a:endParaRPr lang="en-US" sz="2400" b="1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algn="r">
              <a:lnSpc>
                <a:spcPct val="100000"/>
              </a:lnSpc>
            </a:pPr>
            <a:r>
              <a:rPr lang="en-US" sz="24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erlasturl@gmail.com</a:t>
            </a:r>
          </a:p>
          <a:p>
            <a:pPr algn="r">
              <a:lnSpc>
                <a:spcPct val="100000"/>
              </a:lnSpc>
            </a:pPr>
            <a:endParaRPr lang="en-US" sz="2400" b="1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algn="r">
              <a:lnSpc>
                <a:spcPct val="100000"/>
              </a:lnSpc>
            </a:pPr>
            <a:r>
              <a:rPr lang="en-US" sz="24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UNU-FTP</a:t>
            </a:r>
          </a:p>
          <a:p>
            <a:pPr algn="r">
              <a:lnSpc>
                <a:spcPct val="100000"/>
              </a:lnSpc>
            </a:pPr>
            <a:r>
              <a:rPr lang="en-US" sz="24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Iceland</a:t>
            </a:r>
            <a:endParaRPr lang="en-US" sz="2400" b="1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050" name="Picture 2" descr="http://atlantis.cmar.csiro.au/www/en/atlantis/Atlantis-Summit/mainColumnParagraphs/0/image/atlantis-logo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924" y="4005064"/>
            <a:ext cx="2628900" cy="263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Consumption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28259" y="1451672"/>
            <a:ext cx="7650441" cy="4104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Holling</a:t>
            </a:r>
            <a:r>
              <a:rPr lang="en-US" sz="25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type II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Gape </a:t>
            </a: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limitation</a:t>
            </a: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 overlap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Prey availability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2"/>
          <p:cNvPicPr/>
          <p:nvPr/>
        </p:nvPicPr>
        <p:blipFill>
          <a:blip r:embed="rId2" cstate="print"/>
          <a:stretch/>
        </p:blipFill>
        <p:spPr>
          <a:xfrm>
            <a:off x="4727808" y="1530053"/>
            <a:ext cx="3896082" cy="1206733"/>
          </a:xfrm>
          <a:prstGeom prst="rect">
            <a:avLst/>
          </a:prstGeom>
          <a:ln w="9360">
            <a:noFill/>
          </a:ln>
        </p:spPr>
      </p:pic>
      <p:pic>
        <p:nvPicPr>
          <p:cNvPr id="371" name="Picture 9"/>
          <p:cNvPicPr/>
          <p:nvPr/>
        </p:nvPicPr>
        <p:blipFill>
          <a:blip r:embed="rId3" cstate="print"/>
          <a:stretch/>
        </p:blipFill>
        <p:spPr>
          <a:xfrm>
            <a:off x="5059584" y="3152203"/>
            <a:ext cx="3297187" cy="3297533"/>
          </a:xfrm>
          <a:prstGeom prst="rect">
            <a:avLst/>
          </a:prstGeom>
          <a:ln>
            <a:noFill/>
          </a:ln>
        </p:spPr>
      </p:pic>
      <p:pic>
        <p:nvPicPr>
          <p:cNvPr id="372" name="Picture 371"/>
          <p:cNvPicPr/>
          <p:nvPr/>
        </p:nvPicPr>
        <p:blipFill>
          <a:blip r:embed="rId4" cstate="print"/>
          <a:stretch/>
        </p:blipFill>
        <p:spPr>
          <a:xfrm>
            <a:off x="334715" y="3235156"/>
            <a:ext cx="4475384" cy="3151550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Growth - Vertebrates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" y="1600200"/>
            <a:ext cx="8373616" cy="4709120"/>
          </a:xfrm>
        </p:spPr>
        <p:txBody>
          <a:bodyPr>
            <a:normAutofit fontScale="92500" lnSpcReduction="10000"/>
          </a:bodyPr>
          <a:lstStyle/>
          <a:p>
            <a:r>
              <a:rPr lang="is-IS" b="1" dirty="0" smtClean="0">
                <a:solidFill>
                  <a:schemeClr val="tx2"/>
                </a:solidFill>
              </a:rPr>
              <a:t>Division of growth into reserved and structual weight for invertebrates</a:t>
            </a:r>
          </a:p>
          <a:p>
            <a:endParaRPr lang="is-IS" b="1" dirty="0">
              <a:solidFill>
                <a:schemeClr val="tx2"/>
              </a:solidFill>
            </a:endParaRPr>
          </a:p>
          <a:p>
            <a:endParaRPr lang="is-IS" b="1" dirty="0" smtClean="0">
              <a:solidFill>
                <a:schemeClr val="tx2"/>
              </a:solidFill>
            </a:endParaRPr>
          </a:p>
          <a:p>
            <a:endParaRPr lang="is-IS" b="1" dirty="0">
              <a:solidFill>
                <a:schemeClr val="tx2"/>
              </a:solidFill>
            </a:endParaRPr>
          </a:p>
          <a:p>
            <a:endParaRPr lang="is-IS" b="1" dirty="0" smtClean="0">
              <a:solidFill>
                <a:schemeClr val="tx2"/>
              </a:solidFill>
            </a:endParaRPr>
          </a:p>
          <a:p>
            <a:r>
              <a:rPr lang="is-IS" b="1" dirty="0" smtClean="0">
                <a:solidFill>
                  <a:schemeClr val="tx2"/>
                </a:solidFill>
              </a:rPr>
              <a:t>A = Consumed * assimilation</a:t>
            </a:r>
          </a:p>
          <a:p>
            <a:r>
              <a:rPr lang="is-IS" b="1" dirty="0" smtClean="0">
                <a:solidFill>
                  <a:schemeClr val="tx2"/>
                </a:solidFill>
              </a:rPr>
              <a:t>Rs = Respiration</a:t>
            </a:r>
          </a:p>
          <a:p>
            <a:r>
              <a:rPr lang="el-GR" b="1" dirty="0" smtClean="0">
                <a:solidFill>
                  <a:schemeClr val="tx2"/>
                </a:solidFill>
              </a:rPr>
              <a:t>λ</a:t>
            </a:r>
            <a:r>
              <a:rPr lang="is-IS" b="1" dirty="0" smtClean="0">
                <a:solidFill>
                  <a:schemeClr val="tx2"/>
                </a:solidFill>
              </a:rPr>
              <a:t> = division between RN and SN </a:t>
            </a:r>
          </a:p>
          <a:p>
            <a:endParaRPr lang="is-IS" b="1" baseline="30000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is-IS" b="1" baseline="30000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is-IS" b="1" baseline="30000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en-GB" b="1" baseline="30000" dirty="0">
              <a:solidFill>
                <a:schemeClr val="tx2"/>
              </a:solidFill>
            </a:endParaRPr>
          </a:p>
        </p:txBody>
      </p:sp>
      <p:sp>
        <p:nvSpPr>
          <p:cNvPr id="19461" name="AutoShape 5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63" name="AutoShape 7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0257" y="2564904"/>
            <a:ext cx="4695999" cy="189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700808"/>
            <a:ext cx="58552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Growth - Vertebrates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19461" name="AutoShape 5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63" name="AutoShape 7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232115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1700807"/>
            <a:ext cx="585519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Growth – Primary producers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" y="1600200"/>
            <a:ext cx="8373616" cy="4997152"/>
          </a:xfrm>
        </p:spPr>
        <p:txBody>
          <a:bodyPr>
            <a:normAutofit/>
          </a:bodyPr>
          <a:lstStyle/>
          <a:p>
            <a:r>
              <a:rPr lang="is-IS" b="1" dirty="0" smtClean="0">
                <a:solidFill>
                  <a:schemeClr val="tx2"/>
                </a:solidFill>
              </a:rPr>
              <a:t>Limited by: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Nutrients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Light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Space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Eddies (optional)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pH (optional)</a:t>
            </a:r>
          </a:p>
          <a:p>
            <a:pPr lvl="1">
              <a:buFont typeface="Courier New" pitchFamily="49" charset="0"/>
              <a:buChar char="o"/>
            </a:pPr>
            <a:endParaRPr lang="is-IS" b="1" dirty="0">
              <a:solidFill>
                <a:schemeClr val="tx2"/>
              </a:solidFill>
            </a:endParaRPr>
          </a:p>
          <a:p>
            <a:pPr lvl="1">
              <a:buFont typeface="Courier New" pitchFamily="49" charset="0"/>
              <a:buChar char="o"/>
            </a:pPr>
            <a:endParaRPr lang="is-IS" b="1" dirty="0" smtClean="0">
              <a:solidFill>
                <a:schemeClr val="tx2"/>
              </a:solidFill>
            </a:endParaRPr>
          </a:p>
          <a:p>
            <a:pPr lvl="1">
              <a:buNone/>
            </a:pPr>
            <a:r>
              <a:rPr lang="is-IS" b="1" dirty="0" smtClean="0">
                <a:solidFill>
                  <a:schemeClr val="tx2"/>
                </a:solidFill>
              </a:rPr>
              <a:t>mum = maximum growth rate</a:t>
            </a:r>
          </a:p>
          <a:p>
            <a:endParaRPr lang="is-IS" b="1" dirty="0" smtClean="0">
              <a:solidFill>
                <a:schemeClr val="tx2"/>
              </a:solidFill>
            </a:endParaRPr>
          </a:p>
          <a:p>
            <a:endParaRPr lang="is-IS" b="1" dirty="0">
              <a:solidFill>
                <a:schemeClr val="tx2"/>
              </a:solidFill>
            </a:endParaRPr>
          </a:p>
          <a:p>
            <a:endParaRPr lang="is-IS" b="1" dirty="0" smtClean="0">
              <a:solidFill>
                <a:schemeClr val="tx2"/>
              </a:solidFill>
            </a:endParaRPr>
          </a:p>
          <a:p>
            <a:endParaRPr lang="is-IS" b="1" dirty="0">
              <a:solidFill>
                <a:schemeClr val="tx2"/>
              </a:solidFill>
            </a:endParaRPr>
          </a:p>
        </p:txBody>
      </p:sp>
      <p:sp>
        <p:nvSpPr>
          <p:cNvPr id="19461" name="AutoShape 5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63" name="AutoShape 7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941168"/>
            <a:ext cx="8139782" cy="6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Growth affecting parameters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" y="1600200"/>
            <a:ext cx="8373616" cy="4709120"/>
          </a:xfrm>
        </p:spPr>
        <p:txBody>
          <a:bodyPr>
            <a:normAutofit lnSpcReduction="10000"/>
          </a:bodyPr>
          <a:lstStyle/>
          <a:p>
            <a:r>
              <a:rPr lang="is-IS" b="1" dirty="0" smtClean="0">
                <a:solidFill>
                  <a:schemeClr val="tx2"/>
                </a:solidFill>
              </a:rPr>
              <a:t>Consumption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Temperature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Salinity</a:t>
            </a:r>
            <a:endParaRPr lang="is-IS" sz="2400" b="1" dirty="0">
              <a:solidFill>
                <a:schemeClr val="tx2"/>
              </a:solidFill>
            </a:endParaRPr>
          </a:p>
          <a:p>
            <a:r>
              <a:rPr lang="is-IS" b="1" dirty="0" smtClean="0">
                <a:solidFill>
                  <a:schemeClr val="tx2"/>
                </a:solidFill>
              </a:rPr>
              <a:t>Assimilation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Time-series of scales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Temperature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Salinity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pH</a:t>
            </a:r>
          </a:p>
          <a:p>
            <a:r>
              <a:rPr lang="is-IS" b="1" dirty="0" smtClean="0">
                <a:solidFill>
                  <a:schemeClr val="tx2"/>
                </a:solidFill>
              </a:rPr>
              <a:t>Respiration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>
                <a:solidFill>
                  <a:schemeClr val="tx2"/>
                </a:solidFill>
              </a:rPr>
              <a:t>Threshold</a:t>
            </a:r>
          </a:p>
          <a:p>
            <a:endParaRPr lang="is-IS" b="1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is-IS" b="1" baseline="30000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is-IS" b="1" baseline="30000" dirty="0">
              <a:solidFill>
                <a:schemeClr val="tx2"/>
              </a:solidFill>
            </a:endParaRPr>
          </a:p>
          <a:p>
            <a:endParaRPr lang="is-IS" b="1" baseline="30000" dirty="0" smtClean="0">
              <a:solidFill>
                <a:schemeClr val="tx2"/>
              </a:solidFill>
            </a:endParaRPr>
          </a:p>
          <a:p>
            <a:endParaRPr lang="en-GB" b="1" baseline="30000" dirty="0">
              <a:solidFill>
                <a:schemeClr val="tx2"/>
              </a:solidFill>
            </a:endParaRPr>
          </a:p>
        </p:txBody>
      </p:sp>
      <p:sp>
        <p:nvSpPr>
          <p:cNvPr id="19461" name="AutoShape 5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63" name="AutoShape 7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Content Placeholder 10"/>
          <p:cNvPicPr/>
          <p:nvPr/>
        </p:nvPicPr>
        <p:blipFill>
          <a:blip r:embed="rId2" cstate="print"/>
          <a:stretch/>
        </p:blipFill>
        <p:spPr>
          <a:xfrm>
            <a:off x="4427984" y="2780928"/>
            <a:ext cx="4161256" cy="3744416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228259" y="1268760"/>
            <a:ext cx="3767677" cy="1473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Fixed number per adult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 err="1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Beverton</a:t>
            </a: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25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</a:t>
            </a: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Holt</a:t>
            </a: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Time-series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/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3" name="Picture 1"/>
          <p:cNvPicPr/>
          <p:nvPr/>
        </p:nvPicPr>
        <p:blipFill>
          <a:blip r:embed="rId3" cstate="print"/>
          <a:stretch/>
        </p:blipFill>
        <p:spPr>
          <a:xfrm>
            <a:off x="5076056" y="1340768"/>
            <a:ext cx="3143708" cy="1320058"/>
          </a:xfrm>
          <a:prstGeom prst="rect">
            <a:avLst/>
          </a:prstGeom>
          <a:ln w="9360">
            <a:noFill/>
          </a:ln>
        </p:spPr>
      </p:pic>
      <p:sp>
        <p:nvSpPr>
          <p:cNvPr id="384" name="CustomShape 3"/>
          <p:cNvSpPr/>
          <p:nvPr/>
        </p:nvSpPr>
        <p:spPr>
          <a:xfrm>
            <a:off x="0" y="1"/>
            <a:ext cx="9144000" cy="1280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Reproduction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2" name="Picture 4" descr="Image result for fish larvae"/>
          <p:cNvPicPr>
            <a:picLocks noChangeAspect="1" noChangeArrowheads="1"/>
          </p:cNvPicPr>
          <p:nvPr/>
        </p:nvPicPr>
        <p:blipFill>
          <a:blip r:embed="rId4" cstate="print"/>
          <a:srcRect b="11778"/>
          <a:stretch>
            <a:fillRect/>
          </a:stretch>
        </p:blipFill>
        <p:spPr bwMode="auto">
          <a:xfrm>
            <a:off x="467544" y="2829393"/>
            <a:ext cx="2736304" cy="36571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3"/>
          <p:cNvSpPr/>
          <p:nvPr/>
        </p:nvSpPr>
        <p:spPr>
          <a:xfrm>
            <a:off x="0" y="1"/>
            <a:ext cx="9144000" cy="1280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Mortality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13184" y="1600200"/>
            <a:ext cx="4114800" cy="2620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is-IS" sz="3200" b="1" noProof="0" dirty="0" smtClean="0">
              <a:solidFill>
                <a:schemeClr val="tx2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is-IS" sz="3200" b="1" noProof="0" dirty="0" smtClean="0">
                <a:solidFill>
                  <a:schemeClr val="tx2"/>
                </a:solidFill>
              </a:rPr>
              <a:t>Linear mortality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s-IS" sz="3200" b="1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Quadratic</a:t>
            </a:r>
            <a:r>
              <a:rPr kumimoji="0" lang="is-IS" sz="3200" b="1" i="0" u="none" strike="noStrike" kern="1200" cap="none" spc="0" normalizeH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mortality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is-IS" sz="3200" b="1" dirty="0" smtClean="0">
                <a:solidFill>
                  <a:schemeClr val="tx2"/>
                </a:solidFill>
              </a:rPr>
              <a:t>Starvation mortality</a:t>
            </a:r>
            <a:endParaRPr kumimoji="0" lang="is-IS" sz="3200" b="1" i="0" u="none" strike="noStrike" kern="1200" cap="none" spc="0" normalizeH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520" y="4005064"/>
            <a:ext cx="4114800" cy="26208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is-IS" sz="3200" b="1" noProof="0" dirty="0" smtClean="0">
                <a:solidFill>
                  <a:schemeClr val="tx2"/>
                </a:solidFill>
              </a:rPr>
              <a:t>Affected by: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kumimoji="0" lang="is-IS" sz="2800" b="1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Temperature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is-IS" sz="2800" b="1" dirty="0" smtClean="0">
                <a:solidFill>
                  <a:schemeClr val="tx2"/>
                </a:solidFill>
              </a:rPr>
              <a:t>Salinity</a:t>
            </a:r>
            <a:endParaRPr kumimoji="0" lang="is-IS" sz="2800" b="1" i="0" u="none" strike="noStrike" kern="1200" cap="none" spc="0" normalizeH="0" baseline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is-IS" sz="2800" b="1" dirty="0" smtClean="0">
                <a:solidFill>
                  <a:schemeClr val="tx2"/>
                </a:solidFill>
              </a:rPr>
              <a:t>pH</a:t>
            </a:r>
          </a:p>
          <a:p>
            <a:pPr marL="800100" lvl="1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is-IS" sz="2800" b="1" dirty="0" smtClean="0">
                <a:solidFill>
                  <a:schemeClr val="tx2"/>
                </a:solidFill>
              </a:rPr>
              <a:t>Oxygen </a:t>
            </a:r>
            <a:endParaRPr kumimoji="0" lang="is-I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s-I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s-IS" sz="3200" b="1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1" i="0" u="none" strike="noStrike" kern="1200" cap="none" spc="0" normalizeH="0" baseline="300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198369"/>
            <a:ext cx="4422537" cy="35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3"/>
          <p:cNvSpPr/>
          <p:nvPr/>
        </p:nvSpPr>
        <p:spPr>
          <a:xfrm>
            <a:off x="0" y="1"/>
            <a:ext cx="9144000" cy="1280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Waste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8331" y="1369641"/>
            <a:ext cx="5481981" cy="544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768752" y="6300609"/>
            <a:ext cx="237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/>
              <a:t>Audzijonyte et al. (2017) Atlantis User’s Guide Part I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313184" y="1417638"/>
            <a:ext cx="850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611560" y="2697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Spatial distribution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spatial_cod_c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961" y="1556792"/>
            <a:ext cx="8181495" cy="511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 l="6529" r="13906"/>
          <a:stretch>
            <a:fillRect/>
          </a:stretch>
        </p:blipFill>
        <p:spPr bwMode="auto">
          <a:xfrm>
            <a:off x="1835696" y="2351129"/>
            <a:ext cx="7020272" cy="417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Migration and movement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98976" cy="2476872"/>
          </a:xfrm>
          <a:solidFill>
            <a:schemeClr val="bg1">
              <a:lumMod val="95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is-IS" sz="2800" b="1" dirty="0" smtClean="0">
                <a:solidFill>
                  <a:schemeClr val="tx2"/>
                </a:solidFill>
              </a:rPr>
              <a:t>Horizontal movement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Migration within the model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Migration out of the model area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Vertical</a:t>
            </a:r>
            <a:r>
              <a:rPr lang="is-IS" b="1" dirty="0" smtClean="0">
                <a:solidFill>
                  <a:schemeClr val="tx2"/>
                </a:solidFill>
              </a:rPr>
              <a:t> movement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Night and day</a:t>
            </a:r>
            <a:endParaRPr lang="en-GB" sz="2400" b="1" dirty="0">
              <a:solidFill>
                <a:schemeClr val="tx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32040" y="3933056"/>
            <a:ext cx="64807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56176" y="393305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48264" y="3933056"/>
            <a:ext cx="64807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38728" y="4509120"/>
            <a:ext cx="64807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b="1" dirty="0" smtClean="0">
                <a:solidFill>
                  <a:schemeClr val="tx2"/>
                </a:solidFill>
              </a:rPr>
              <a:t>Atlantis</a:t>
            </a:r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4968552" cy="4525963"/>
          </a:xfrm>
        </p:spPr>
        <p:txBody>
          <a:bodyPr/>
          <a:lstStyle/>
          <a:p>
            <a:r>
              <a:rPr lang="is-IS" sz="2800" b="1" dirty="0" smtClean="0">
                <a:solidFill>
                  <a:schemeClr val="tx2"/>
                </a:solidFill>
              </a:rPr>
              <a:t>Simulates the entire ecosystem.</a:t>
            </a:r>
            <a:endParaRPr lang="is-IS" dirty="0" smtClean="0"/>
          </a:p>
          <a:p>
            <a:r>
              <a:rPr lang="is-IS" sz="2800" b="1" dirty="0" smtClean="0">
                <a:solidFill>
                  <a:schemeClr val="tx2"/>
                </a:solidFill>
              </a:rPr>
              <a:t>Ecosystem model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Fisheries model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Sampling and assessment model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Management model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Socio-economic model</a:t>
            </a:r>
          </a:p>
          <a:p>
            <a:endParaRPr lang="is-IS" sz="2800" b="1" dirty="0" smtClean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3184" y="1417638"/>
            <a:ext cx="850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7544" y="2564904"/>
            <a:ext cx="3250704" cy="936104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/>
        </p:blipFill>
        <p:spPr>
          <a:xfrm>
            <a:off x="5220072" y="1484784"/>
            <a:ext cx="3683856" cy="521650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Migration of Minke Whale</a:t>
            </a:r>
            <a:endParaRPr lang="en-GB" sz="3600" b="1" dirty="0">
              <a:solidFill>
                <a:schemeClr val="tx2"/>
              </a:solidFill>
            </a:endParaRPr>
          </a:p>
        </p:txBody>
      </p:sp>
      <p:pic>
        <p:nvPicPr>
          <p:cNvPr id="23" name="Picture 22" descr="Minke_Whale5_Nums_spat_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4" name="Picture 23" descr="Minke_Whale5_Nums_spat_S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5" name="Picture 24" descr="Minke_Whale5_Nums_spat_S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6" name="Picture 25" descr="Minke_Whale5_Nums_spat_S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7" name="Picture 26" descr="Minke_Whale5_Nums_spat_S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8" name="Picture 27" descr="Minke_Whale5_Nums_spat_S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29" name="Picture 28" descr="Minke_Whale5_Nums_spat_S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30" name="Picture 29" descr="Minke_Whale5_Nums_spat_S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31" name="Picture 30" descr="Minke_Whale5_Nums_spat_S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32" name="Picture 31" descr="Minke_Whale5_Nums_spat_S1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33" name="Picture 32" descr="Minke_Whale5_Nums_spat_S1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pic>
        <p:nvPicPr>
          <p:cNvPr id="34" name="Picture 33" descr="Minke_Whale5_Nums_spat_S13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7624" y="2021016"/>
            <a:ext cx="6473952" cy="43159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38" name="Picture 2" descr="http://acsonline.org/wp-content/uploads/2011/11/minke-whale-med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177630">
            <a:off x="5746502" y="1538586"/>
            <a:ext cx="3524250" cy="117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The fisheries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7643192" cy="4281339"/>
          </a:xfrm>
        </p:spPr>
        <p:txBody>
          <a:bodyPr>
            <a:normAutofit/>
          </a:bodyPr>
          <a:lstStyle/>
          <a:p>
            <a:r>
              <a:rPr lang="is-IS" sz="2800" b="1" dirty="0" smtClean="0">
                <a:solidFill>
                  <a:schemeClr val="tx2"/>
                </a:solidFill>
              </a:rPr>
              <a:t>Fisheries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b="1" dirty="0" smtClean="0">
                <a:solidFill>
                  <a:schemeClr val="tx2"/>
                </a:solidFill>
              </a:rPr>
              <a:t>Multiple fleets</a:t>
            </a:r>
          </a:p>
          <a:p>
            <a:pPr lvl="2"/>
            <a:r>
              <a:rPr lang="is-IS" sz="2000" b="1" dirty="0" smtClean="0">
                <a:solidFill>
                  <a:schemeClr val="tx2"/>
                </a:solidFill>
              </a:rPr>
              <a:t>Gear</a:t>
            </a:r>
          </a:p>
          <a:p>
            <a:pPr lvl="2"/>
            <a:r>
              <a:rPr lang="is-IS" sz="2000" b="1" dirty="0" smtClean="0">
                <a:solidFill>
                  <a:schemeClr val="tx2"/>
                </a:solidFill>
              </a:rPr>
              <a:t>Target</a:t>
            </a:r>
          </a:p>
          <a:p>
            <a:pPr lvl="2"/>
            <a:r>
              <a:rPr lang="is-IS" sz="2000" b="1" dirty="0" smtClean="0">
                <a:solidFill>
                  <a:schemeClr val="tx2"/>
                </a:solidFill>
              </a:rPr>
              <a:t>Selectivity</a:t>
            </a:r>
          </a:p>
        </p:txBody>
      </p:sp>
      <p:grpSp>
        <p:nvGrpSpPr>
          <p:cNvPr id="4" name="Group 12"/>
          <p:cNvGrpSpPr/>
          <p:nvPr/>
        </p:nvGrpSpPr>
        <p:grpSpPr>
          <a:xfrm>
            <a:off x="1331640" y="4405536"/>
            <a:ext cx="2875086" cy="2191816"/>
            <a:chOff x="611560" y="4302170"/>
            <a:chExt cx="2875086" cy="2191816"/>
          </a:xfrm>
        </p:grpSpPr>
        <p:pic>
          <p:nvPicPr>
            <p:cNvPr id="11270" name="Picture 6" descr="http://www.sax.is/img/skip/94_39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4302170"/>
              <a:ext cx="2875086" cy="2160000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2555776" y="6309320"/>
              <a:ext cx="922047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 smtClean="0">
                  <a:solidFill>
                    <a:schemeClr val="bg1"/>
                  </a:solidFill>
                </a:rPr>
                <a:t>Photo: </a:t>
              </a:r>
              <a:r>
                <a:rPr lang="en-GB" sz="600" dirty="0" err="1" smtClean="0">
                  <a:solidFill>
                    <a:schemeClr val="bg1"/>
                  </a:solidFill>
                </a:rPr>
                <a:t>Magnús</a:t>
              </a:r>
              <a:r>
                <a:rPr lang="en-GB" sz="600" dirty="0" smtClean="0">
                  <a:solidFill>
                    <a:schemeClr val="bg1"/>
                  </a:solidFill>
                </a:rPr>
                <a:t> </a:t>
              </a:r>
              <a:r>
                <a:rPr lang="en-GB" sz="600" dirty="0" err="1" smtClean="0">
                  <a:solidFill>
                    <a:schemeClr val="bg1"/>
                  </a:solidFill>
                </a:rPr>
                <a:t>Jónsson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4572000" y="4405994"/>
            <a:ext cx="3348000" cy="2191358"/>
            <a:chOff x="4932401" y="4405994"/>
            <a:chExt cx="3259352" cy="2191358"/>
          </a:xfrm>
        </p:grpSpPr>
        <p:pic>
          <p:nvPicPr>
            <p:cNvPr id="11272" name="Picture 8" descr="http://www.sax.is/img/skip/3_3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401" y="4405994"/>
              <a:ext cx="3239999" cy="2160000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7380312" y="6412686"/>
              <a:ext cx="81144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 smtClean="0"/>
                <a:t>Photo </a:t>
              </a:r>
              <a:r>
                <a:rPr lang="en-GB" sz="600" dirty="0" err="1" smtClean="0"/>
                <a:t>Vinnslustöðin</a:t>
              </a:r>
              <a:endParaRPr lang="en-GB" sz="600" dirty="0"/>
            </a:p>
          </p:txBody>
        </p:sp>
      </p:grpSp>
      <p:grpSp>
        <p:nvGrpSpPr>
          <p:cNvPr id="6" name="Group 15"/>
          <p:cNvGrpSpPr/>
          <p:nvPr/>
        </p:nvGrpSpPr>
        <p:grpSpPr>
          <a:xfrm>
            <a:off x="4572000" y="1700808"/>
            <a:ext cx="3316199" cy="2488922"/>
            <a:chOff x="4572000" y="1700808"/>
            <a:chExt cx="3316199" cy="2488922"/>
          </a:xfrm>
        </p:grpSpPr>
        <p:pic>
          <p:nvPicPr>
            <p:cNvPr id="11274" name="Picture 10" descr="http://www.sax.is/img/skip/1763_39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700808"/>
              <a:ext cx="3276000" cy="2461199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6804248" y="4005064"/>
              <a:ext cx="108395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 smtClean="0">
                  <a:solidFill>
                    <a:schemeClr val="bg1"/>
                  </a:solidFill>
                </a:rPr>
                <a:t>Photo: </a:t>
              </a:r>
              <a:r>
                <a:rPr lang="en-GB" sz="600" dirty="0" err="1" smtClean="0">
                  <a:solidFill>
                    <a:schemeClr val="bg1"/>
                  </a:solidFill>
                </a:rPr>
                <a:t>Sigurður</a:t>
              </a:r>
              <a:r>
                <a:rPr lang="en-GB" sz="600" dirty="0" smtClean="0">
                  <a:solidFill>
                    <a:schemeClr val="bg1"/>
                  </a:solidFill>
                </a:rPr>
                <a:t> </a:t>
              </a:r>
              <a:r>
                <a:rPr lang="en-GB" sz="600" dirty="0" err="1" smtClean="0">
                  <a:solidFill>
                    <a:schemeClr val="bg1"/>
                  </a:solidFill>
                </a:rPr>
                <a:t>Bergþórsson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Fishing fleets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14720" y="1451672"/>
            <a:ext cx="2933144" cy="4857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Longline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Gillnet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Handline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Purse seine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Danish seine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err="1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Midwater</a:t>
            </a: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trawl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Bottom trawl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Shrimp trawl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Lobster traps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Dredge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Whaling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2" name="Picture 421"/>
          <p:cNvPicPr/>
          <p:nvPr/>
        </p:nvPicPr>
        <p:blipFill>
          <a:blip r:embed="rId2" cstate="print"/>
          <a:stretch/>
        </p:blipFill>
        <p:spPr>
          <a:xfrm>
            <a:off x="3419872" y="2060848"/>
            <a:ext cx="5416099" cy="3537312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Fishing</a:t>
            </a:r>
            <a:endParaRPr lang="en-GB" sz="3600" b="1" dirty="0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556792"/>
          <a:ext cx="8229600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 descr="https://upload.wikimedia.org/wikipedia/commons/2/2a/Trawling_Drawin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4442298"/>
            <a:ext cx="2698436" cy="2024665"/>
          </a:xfrm>
          <a:prstGeom prst="rect">
            <a:avLst/>
          </a:prstGeom>
          <a:noFill/>
        </p:spPr>
      </p:pic>
      <p:pic>
        <p:nvPicPr>
          <p:cNvPr id="16" name="Picture 15" descr="se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9872" y="4442298"/>
            <a:ext cx="2952328" cy="2361862"/>
          </a:xfrm>
          <a:prstGeom prst="rect">
            <a:avLst/>
          </a:prstGeom>
        </p:spPr>
      </p:pic>
      <p:pic>
        <p:nvPicPr>
          <p:cNvPr id="9219" name="Picture 3" descr="https://upload.wikimedia.org/wikipedia/commons/c/c5/Clupea_harengus_Gervais.flipp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0232" y="5306821"/>
            <a:ext cx="1656184" cy="546541"/>
          </a:xfrm>
          <a:prstGeom prst="rect">
            <a:avLst/>
          </a:prstGeom>
          <a:noFill/>
        </p:spPr>
      </p:pic>
      <p:pic>
        <p:nvPicPr>
          <p:cNvPr id="10" name="Picture 3" descr="https://upload.wikimedia.org/wikipedia/commons/c/c5/Clupea_harengus_Gervais.flipp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80312" y="5920422"/>
            <a:ext cx="1656184" cy="546541"/>
          </a:xfrm>
          <a:prstGeom prst="rect">
            <a:avLst/>
          </a:prstGeom>
          <a:noFill/>
        </p:spPr>
      </p:pic>
      <p:pic>
        <p:nvPicPr>
          <p:cNvPr id="11" name="Picture 3" descr="https://upload.wikimedia.org/wikipedia/commons/c/c5/Clupea_harengus_Gervais.flipp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83016" y="4725144"/>
            <a:ext cx="1656184" cy="546541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Discards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endParaRPr lang="is-IS" sz="2800" b="1" dirty="0" smtClean="0">
              <a:solidFill>
                <a:schemeClr val="tx2"/>
              </a:solidFill>
            </a:endParaRPr>
          </a:p>
          <a:p>
            <a:r>
              <a:rPr lang="is-IS" sz="2800" b="1" dirty="0" smtClean="0">
                <a:solidFill>
                  <a:schemeClr val="tx2"/>
                </a:solidFill>
              </a:rPr>
              <a:t>Constant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Constant per age class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Size based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Discard survival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Discarded waste</a:t>
            </a:r>
          </a:p>
          <a:p>
            <a:endParaRPr lang="en-GB" dirty="0"/>
          </a:p>
        </p:txBody>
      </p:sp>
      <p:pic>
        <p:nvPicPr>
          <p:cNvPr id="3076" name="Picture 4" descr="http://www.westernmorningnews.co.uk/images/localworld/ugc-images/276272/Article/images/26796786/103831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276872"/>
            <a:ext cx="4267200" cy="2857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827584" y="2636912"/>
            <a:ext cx="3384376" cy="5040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Discards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is-IS" sz="2800" b="1" dirty="0" smtClean="0">
                <a:solidFill>
                  <a:schemeClr val="tx2"/>
                </a:solidFill>
              </a:rPr>
              <a:t>Constant per age-class</a:t>
            </a:r>
          </a:p>
          <a:p>
            <a:endParaRPr lang="en-GB" dirty="0"/>
          </a:p>
        </p:txBody>
      </p:sp>
      <p:pic>
        <p:nvPicPr>
          <p:cNvPr id="8" name="Picture 7" descr="disAgeH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2349280"/>
            <a:ext cx="4320000" cy="3600000"/>
          </a:xfrm>
          <a:prstGeom prst="rect">
            <a:avLst/>
          </a:prstGeom>
        </p:spPr>
      </p:pic>
      <p:pic>
        <p:nvPicPr>
          <p:cNvPr id="6" name="Picture 5" descr="s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493296"/>
            <a:ext cx="4500001" cy="360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Building the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92500" lnSpcReduction="10000"/>
          </a:bodyPr>
          <a:lstStyle/>
          <a:p>
            <a:r>
              <a:rPr lang="is-IS" sz="2800" b="1" dirty="0" smtClean="0">
                <a:solidFill>
                  <a:schemeClr val="tx2"/>
                </a:solidFill>
              </a:rPr>
              <a:t>Survey data from MRI used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Only available for the commercial species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Biomass estimates from single stock assessments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Logbooks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Information about each tow</a:t>
            </a:r>
          </a:p>
          <a:p>
            <a:r>
              <a:rPr lang="is-IS" sz="2800" b="1" dirty="0" smtClean="0">
                <a:solidFill>
                  <a:schemeClr val="tx2"/>
                </a:solidFill>
              </a:rPr>
              <a:t>Parameters estimted outside of the model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Recruitment curve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Growth curve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Length-weight relationship</a:t>
            </a:r>
          </a:p>
          <a:p>
            <a:pPr lvl="1">
              <a:buFont typeface="Courier New" pitchFamily="49" charset="0"/>
              <a:buChar char="o"/>
            </a:pPr>
            <a:r>
              <a:rPr lang="is-IS" sz="2400" dirty="0" smtClean="0">
                <a:solidFill>
                  <a:schemeClr val="tx2"/>
                </a:solidFill>
              </a:rPr>
              <a:t>Selectivity</a:t>
            </a:r>
            <a:endParaRPr lang="en-GB" sz="2400" dirty="0" smtClean="0">
              <a:solidFill>
                <a:schemeClr val="tx2"/>
              </a:solidFill>
            </a:endParaRPr>
          </a:p>
          <a:p>
            <a:r>
              <a:rPr lang="is-IS" sz="2800" b="1" dirty="0" smtClean="0">
                <a:solidFill>
                  <a:schemeClr val="tx2"/>
                </a:solidFill>
              </a:rPr>
              <a:t>A lot of tuning and debugging (2-4+ years)!</a:t>
            </a:r>
          </a:p>
          <a:p>
            <a:pPr lvl="1">
              <a:buFont typeface="Courier New" pitchFamily="49" charset="0"/>
              <a:buChar char="o"/>
            </a:pPr>
            <a:endParaRPr lang="is-IS" sz="2400" dirty="0" smtClean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Visualizing the output with Shiny app in R</a:t>
            </a:r>
            <a:endParaRPr lang="en-GB" sz="3600" b="1" dirty="0">
              <a:solidFill>
                <a:schemeClr val="tx2"/>
              </a:solidFill>
            </a:endParaRPr>
          </a:p>
        </p:txBody>
      </p:sp>
      <p:pic>
        <p:nvPicPr>
          <p:cNvPr id="13" name="Picture 12" descr="Shiny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556792"/>
            <a:ext cx="7020000" cy="5138820"/>
          </a:xfrm>
          <a:prstGeom prst="rect">
            <a:avLst/>
          </a:prstGeom>
        </p:spPr>
      </p:pic>
      <p:pic>
        <p:nvPicPr>
          <p:cNvPr id="11" name="Picture 10" descr="Shiny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556792"/>
            <a:ext cx="7020000" cy="5060116"/>
          </a:xfrm>
          <a:prstGeom prst="rect">
            <a:avLst/>
          </a:prstGeom>
        </p:spPr>
      </p:pic>
      <p:pic>
        <p:nvPicPr>
          <p:cNvPr id="14" name="Picture 13" descr="Shiny_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1556792"/>
            <a:ext cx="7020000" cy="5100832"/>
          </a:xfrm>
          <a:prstGeom prst="rect">
            <a:avLst/>
          </a:prstGeom>
        </p:spPr>
      </p:pic>
      <p:pic>
        <p:nvPicPr>
          <p:cNvPr id="15" name="Picture 14" descr="Shiny_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8" y="1556792"/>
            <a:ext cx="7020000" cy="50665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sz="4000" b="1" dirty="0" smtClean="0">
                <a:solidFill>
                  <a:schemeClr val="tx2"/>
                </a:solidFill>
              </a:rPr>
              <a:t>Cod</a:t>
            </a:r>
            <a:endParaRPr lang="en-GB" sz="40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13184" y="1417638"/>
            <a:ext cx="850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o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600199"/>
            <a:ext cx="8280000" cy="49167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sz="4000" b="1" dirty="0" smtClean="0">
                <a:solidFill>
                  <a:schemeClr val="tx2"/>
                </a:solidFill>
              </a:rPr>
              <a:t>Saithe</a:t>
            </a:r>
            <a:endParaRPr lang="en-GB" sz="4000" b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13184" y="1417638"/>
            <a:ext cx="850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aith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600199"/>
            <a:ext cx="8280000" cy="49167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The Icelandic Atlantis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 l="6529" r="13906"/>
          <a:stretch>
            <a:fillRect/>
          </a:stretch>
        </p:blipFill>
        <p:spPr bwMode="auto">
          <a:xfrm>
            <a:off x="395536" y="1494817"/>
            <a:ext cx="8460432" cy="503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28800"/>
            <a:ext cx="3250704" cy="3312368"/>
          </a:xfrm>
          <a:solidFill>
            <a:schemeClr val="bg1">
              <a:lumMod val="95000"/>
              <a:alpha val="52000"/>
            </a:schemeClr>
          </a:solidFill>
        </p:spPr>
        <p:txBody>
          <a:bodyPr>
            <a:normAutofit lnSpcReduction="10000"/>
          </a:bodyPr>
          <a:lstStyle/>
          <a:p>
            <a:r>
              <a:rPr lang="is-IS" sz="3000" b="1" dirty="0" smtClean="0">
                <a:solidFill>
                  <a:schemeClr val="tx2"/>
                </a:solidFill>
              </a:rPr>
              <a:t>1,600,000 km</a:t>
            </a:r>
            <a:r>
              <a:rPr lang="is-IS" sz="3000" b="1" baseline="30000" dirty="0" smtClean="0">
                <a:solidFill>
                  <a:schemeClr val="tx2"/>
                </a:solidFill>
              </a:rPr>
              <a:t>2</a:t>
            </a:r>
          </a:p>
          <a:p>
            <a:pPr lvl="1">
              <a:buFont typeface="Courier New" pitchFamily="49" charset="0"/>
              <a:buChar char="o"/>
            </a:pPr>
            <a:r>
              <a:rPr lang="is-IS" sz="2600" b="1" dirty="0" smtClean="0">
                <a:solidFill>
                  <a:schemeClr val="tx2"/>
                </a:solidFill>
              </a:rPr>
              <a:t>53 boxes</a:t>
            </a:r>
          </a:p>
          <a:p>
            <a:pPr lvl="2"/>
            <a:r>
              <a:rPr lang="is-IS" sz="2200" b="1" dirty="0" smtClean="0">
                <a:solidFill>
                  <a:schemeClr val="tx2"/>
                </a:solidFill>
              </a:rPr>
              <a:t>36 active</a:t>
            </a:r>
          </a:p>
          <a:p>
            <a:pPr lvl="2"/>
            <a:r>
              <a:rPr lang="is-IS" sz="2200" b="1" dirty="0" smtClean="0">
                <a:solidFill>
                  <a:schemeClr val="tx2"/>
                </a:solidFill>
              </a:rPr>
              <a:t>15 boundary</a:t>
            </a:r>
          </a:p>
          <a:p>
            <a:pPr lvl="2"/>
            <a:r>
              <a:rPr lang="is-IS" sz="2200" b="1" dirty="0" smtClean="0">
                <a:solidFill>
                  <a:schemeClr val="tx2"/>
                </a:solidFill>
              </a:rPr>
              <a:t>2 land</a:t>
            </a:r>
          </a:p>
          <a:p>
            <a:pPr lvl="1">
              <a:buFont typeface="Courier New" pitchFamily="49" charset="0"/>
              <a:buChar char="o"/>
            </a:pPr>
            <a:r>
              <a:rPr lang="is-IS" sz="2600" b="1" dirty="0">
                <a:solidFill>
                  <a:schemeClr val="tx2"/>
                </a:solidFill>
              </a:rPr>
              <a:t>7</a:t>
            </a:r>
            <a:r>
              <a:rPr lang="is-IS" sz="2600" b="1" dirty="0" smtClean="0">
                <a:solidFill>
                  <a:schemeClr val="tx2"/>
                </a:solidFill>
              </a:rPr>
              <a:t> layers</a:t>
            </a:r>
          </a:p>
          <a:p>
            <a:pPr lvl="2">
              <a:buFont typeface="Arial" pitchFamily="34" charset="0"/>
              <a:buChar char="•"/>
            </a:pPr>
            <a:r>
              <a:rPr lang="is-IS" sz="2200" b="1" dirty="0" smtClean="0">
                <a:solidFill>
                  <a:schemeClr val="tx2"/>
                </a:solidFill>
              </a:rPr>
              <a:t>6 water column</a:t>
            </a:r>
          </a:p>
          <a:p>
            <a:pPr lvl="2">
              <a:buFont typeface="Arial" pitchFamily="34" charset="0"/>
              <a:buChar char="•"/>
            </a:pPr>
            <a:r>
              <a:rPr lang="is-IS" sz="2200" b="1" dirty="0" smtClean="0">
                <a:solidFill>
                  <a:schemeClr val="tx2"/>
                </a:solidFill>
              </a:rPr>
              <a:t>1 sediment</a:t>
            </a:r>
          </a:p>
          <a:p>
            <a:pPr lvl="1">
              <a:buFont typeface="Courier New" pitchFamily="49" charset="0"/>
              <a:buChar char="o"/>
            </a:pPr>
            <a:endParaRPr lang="is-IS" dirty="0"/>
          </a:p>
          <a:p>
            <a:pPr>
              <a:buNone/>
            </a:pPr>
            <a:endParaRPr lang="is-IS" dirty="0" smtClean="0"/>
          </a:p>
          <a:p>
            <a:pPr>
              <a:buNone/>
            </a:pPr>
            <a:endParaRPr lang="is-IS" dirty="0"/>
          </a:p>
          <a:p>
            <a:pPr lvl="1">
              <a:buFont typeface="Courier New" pitchFamily="49" charset="0"/>
              <a:buChar char="o"/>
            </a:pP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649792" y="2420888"/>
            <a:ext cx="7305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24328" y="984928"/>
          <a:ext cx="1846064" cy="4172265"/>
        </p:xfrm>
        <a:graphic>
          <a:graphicData uri="http://schemas.openxmlformats.org/drawingml/2006/table">
            <a:tbl>
              <a:tblPr/>
              <a:tblGrid>
                <a:gridCol w="621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07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50 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06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150 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9C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4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300 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B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78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600 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52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4B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0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1000 </a:t>
                      </a: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345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1000+ m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67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Sediment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786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13184" y="1417638"/>
            <a:ext cx="850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is-IS" sz="4000" b="1" dirty="0" smtClean="0">
                <a:solidFill>
                  <a:schemeClr val="tx2"/>
                </a:solidFill>
              </a:rPr>
              <a:t>Capelin</a:t>
            </a:r>
            <a:endParaRPr lang="en-GB" sz="4000" b="1" dirty="0">
              <a:solidFill>
                <a:schemeClr val="tx2"/>
              </a:solidFill>
            </a:endParaRPr>
          </a:p>
        </p:txBody>
      </p:sp>
      <p:pic>
        <p:nvPicPr>
          <p:cNvPr id="8" name="Content Placeholder 7" descr="Capeli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600199"/>
            <a:ext cx="8280000" cy="49167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Use of Atlantis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67544" y="2132856"/>
            <a:ext cx="4063603" cy="39608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Operating model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Scenarios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74012" lvl="1" indent="-258306">
              <a:buClr>
                <a:srgbClr val="1F497D"/>
              </a:buClr>
              <a:buFont typeface="Courier New"/>
              <a:buChar char="o"/>
            </a:pPr>
            <a:r>
              <a:rPr lang="en-US" sz="24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Fishing pressure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674012" lvl="1" indent="-258306">
              <a:buClr>
                <a:srgbClr val="1F497D"/>
              </a:buClr>
              <a:buFont typeface="Courier New"/>
              <a:buChar char="o"/>
            </a:pPr>
            <a:r>
              <a:rPr lang="en-US" sz="2400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Effect of discards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Management strategy evaluation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54" name="Picture 453"/>
          <p:cNvPicPr/>
          <p:nvPr/>
        </p:nvPicPr>
        <p:blipFill>
          <a:blip r:embed="rId2" cstate="print"/>
          <a:stretch/>
        </p:blipFill>
        <p:spPr>
          <a:xfrm>
            <a:off x="4765035" y="2156770"/>
            <a:ext cx="4026376" cy="3732219"/>
          </a:xfrm>
          <a:prstGeom prst="rect">
            <a:avLst/>
          </a:prstGeom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Some Atlantis Papers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GB" sz="1600" b="1" dirty="0" smtClean="0">
                <a:solidFill>
                  <a:schemeClr val="tx2"/>
                </a:solidFill>
              </a:rPr>
              <a:t>Sturludottir, E., Desjardins, C., </a:t>
            </a:r>
            <a:r>
              <a:rPr lang="en-GB" sz="1600" b="1" dirty="0" err="1" smtClean="0">
                <a:solidFill>
                  <a:schemeClr val="tx2"/>
                </a:solidFill>
              </a:rPr>
              <a:t>Elvarsson</a:t>
            </a:r>
            <a:r>
              <a:rPr lang="en-GB" sz="1600" b="1" dirty="0" smtClean="0">
                <a:solidFill>
                  <a:schemeClr val="tx2"/>
                </a:solidFill>
              </a:rPr>
              <a:t>, B., Fulton, E. A., Gorton, R., </a:t>
            </a:r>
            <a:r>
              <a:rPr lang="en-GB" sz="1600" b="1" dirty="0" err="1" smtClean="0">
                <a:solidFill>
                  <a:schemeClr val="tx2"/>
                </a:solidFill>
              </a:rPr>
              <a:t>Logemann</a:t>
            </a:r>
            <a:r>
              <a:rPr lang="en-GB" sz="1600" b="1" dirty="0" smtClean="0">
                <a:solidFill>
                  <a:schemeClr val="tx2"/>
                </a:solidFill>
              </a:rPr>
              <a:t>, K., Stefansson, G., 2018. End-to-end model of Icelandic waters using the Atlantis framework: Exploring system dynamics and model reliability. Fisheries Research 207, 9-24.</a:t>
            </a:r>
          </a:p>
          <a:p>
            <a:pPr>
              <a:spcBef>
                <a:spcPts val="18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Kaplan</a:t>
            </a:r>
            <a:r>
              <a:rPr lang="en-US" sz="1600" b="1" dirty="0">
                <a:solidFill>
                  <a:schemeClr val="tx2"/>
                </a:solidFill>
              </a:rPr>
              <a:t>, I. C., Holland, D. S., &amp; Fulton, E. A., 2014. Finding the accelerator and brake in an individual quota fishery: linking ecology, economics, and fleet dynamics of US West Coast trawl fisheries. ICES Journal of Marine Science 71(2), 308-319</a:t>
            </a:r>
            <a:r>
              <a:rPr lang="en-US" sz="1600" b="1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sz="1600" b="1" dirty="0">
                <a:solidFill>
                  <a:schemeClr val="tx2"/>
                </a:solidFill>
              </a:rPr>
              <a:t>Fulton, E. A., Link, J. S., Kaplan, I. C., </a:t>
            </a:r>
            <a:r>
              <a:rPr lang="en-US" sz="1600" b="1" dirty="0" err="1">
                <a:solidFill>
                  <a:schemeClr val="tx2"/>
                </a:solidFill>
              </a:rPr>
              <a:t>Savina</a:t>
            </a:r>
            <a:r>
              <a:rPr lang="en-US" sz="1600" b="1" dirty="0">
                <a:solidFill>
                  <a:schemeClr val="tx2"/>
                </a:solidFill>
              </a:rPr>
              <a:t>‐Rolland, M., Johnson, P., Ainsworth, C., Horne, P., Gorton, R., Gamble, R., Smith, A. D. M., Smith, D. C., 2011. Lessons in </a:t>
            </a:r>
            <a:r>
              <a:rPr lang="en-US" sz="1600" b="1" dirty="0" err="1">
                <a:solidFill>
                  <a:schemeClr val="tx2"/>
                </a:solidFill>
              </a:rPr>
              <a:t>modelling</a:t>
            </a:r>
            <a:r>
              <a:rPr lang="en-US" sz="1600" b="1" dirty="0">
                <a:solidFill>
                  <a:schemeClr val="tx2"/>
                </a:solidFill>
              </a:rPr>
              <a:t> and management of marine ecosystems: the Atlantis experience. Fish and Fisheries 12(2), 171-188.</a:t>
            </a:r>
            <a:endParaRPr lang="en-GB" sz="1600" b="1" dirty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r>
              <a:rPr lang="en-GB" sz="1600" b="1" dirty="0" smtClean="0">
                <a:solidFill>
                  <a:schemeClr val="tx2"/>
                </a:solidFill>
              </a:rPr>
              <a:t>Link, J. S., Fulton, E. A., &amp; Gamble, R. J. (2010). The northeast US application of ATLANTIS: a full system model exploring marine ecosystem dynamics in a living marine resource management context. Progress in Oceanography, 87(1), 214-234.</a:t>
            </a:r>
          </a:p>
          <a:p>
            <a:pPr>
              <a:spcBef>
                <a:spcPts val="1800"/>
              </a:spcBef>
              <a:buNone/>
            </a:pPr>
            <a:endParaRPr lang="en-GB" sz="1600" b="1" dirty="0" smtClean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endParaRPr lang="en-GB" sz="1600" dirty="0"/>
          </a:p>
          <a:p>
            <a:pPr>
              <a:spcBef>
                <a:spcPts val="1800"/>
              </a:spcBef>
            </a:pPr>
            <a:endParaRPr lang="en-GB" sz="16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More info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is-IS" sz="2800" b="1" dirty="0" smtClean="0">
                <a:solidFill>
                  <a:schemeClr val="tx2"/>
                </a:solidFill>
              </a:rPr>
              <a:t>Atlantis User’s Guide</a:t>
            </a:r>
          </a:p>
          <a:p>
            <a:pPr>
              <a:spcBef>
                <a:spcPts val="1800"/>
              </a:spcBef>
              <a:buNone/>
            </a:pPr>
            <a:r>
              <a:rPr lang="is-IS" sz="1900" b="1" dirty="0" smtClean="0">
                <a:solidFill>
                  <a:schemeClr val="tx2"/>
                </a:solidFill>
              </a:rPr>
              <a:t>	https://www.dropbox.com/sh/1yu72jkzgztfovt/AACKohScfjmsalbwEe7U1BCRa?dl=0</a:t>
            </a:r>
          </a:p>
          <a:p>
            <a:pPr>
              <a:spcBef>
                <a:spcPts val="1800"/>
              </a:spcBef>
            </a:pPr>
            <a:endParaRPr lang="is-IS" sz="2800" b="1" dirty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endParaRPr lang="is-IS" sz="2800" b="1" dirty="0" smtClean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endParaRPr lang="is-IS" sz="2800" b="1" dirty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r>
              <a:rPr lang="is-IS" sz="2800" b="1" dirty="0" smtClean="0">
                <a:solidFill>
                  <a:schemeClr val="tx2"/>
                </a:solidFill>
              </a:rPr>
              <a:t>Atlantis Google Group</a:t>
            </a:r>
          </a:p>
          <a:p>
            <a:pPr>
              <a:spcBef>
                <a:spcPts val="1800"/>
              </a:spcBef>
              <a:buNone/>
            </a:pPr>
            <a:r>
              <a:rPr lang="en-GB" sz="2800" b="1" dirty="0" smtClean="0">
                <a:solidFill>
                  <a:schemeClr val="tx2"/>
                </a:solidFill>
              </a:rPr>
              <a:t>	</a:t>
            </a:r>
            <a:r>
              <a:rPr lang="en-GB" sz="1600" b="1" dirty="0" smtClean="0">
                <a:solidFill>
                  <a:schemeClr val="tx2"/>
                </a:solidFill>
              </a:rPr>
              <a:t>https://groups.google.com/forum/#!forum/atlantis-ecosystem-model</a:t>
            </a:r>
            <a:endParaRPr lang="en-GB" sz="28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84847"/>
            <a:ext cx="3276000" cy="17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045460"/>
            <a:ext cx="3419872" cy="196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chemeClr val="tx2"/>
                </a:solidFill>
              </a:rPr>
              <a:t>The official Atlantis Website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76064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sz="2400" b="1" dirty="0" smtClean="0">
                <a:solidFill>
                  <a:schemeClr val="tx2"/>
                </a:solidFill>
              </a:rPr>
              <a:t>http://atlantis.cmar.csiro.au/</a:t>
            </a:r>
            <a:endParaRPr lang="en-GB" sz="2400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5" y="2060849"/>
            <a:ext cx="8565303" cy="4232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10711" cy="98072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The oceanography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 l="6529" r="13906"/>
          <a:stretch>
            <a:fillRect/>
          </a:stretch>
        </p:blipFill>
        <p:spPr bwMode="auto">
          <a:xfrm>
            <a:off x="395536" y="1494817"/>
            <a:ext cx="8460432" cy="503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7308304" y="2564904"/>
            <a:ext cx="7305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ttps://gm1.ggpht.com/HZnlhmzyj04TyJPzw7u0QpPhgEtd4zGzWNqCVirujy31AkZkBymqZKIZYnAA533o2Rh1sG3Pd7LK1EtG6MTDkEue-wuYm6HfSIbuNWwM9RD4wmSQVwNtsU5FvxnrDk1RKkIMTV-Cr_P3k8SGnxi0yuv2t4wx95ZcXsfL3xx2h8rwFKFuro6tsXfqSuiRjKH-VjosliF5TZ_FKPSNJ1PnaFuDs2UYZrNKPM2zKdWr0zTpD2gDpD1VYcnHto4epZ4eoMWQbxJ4xP9TcCcnsuWuP5jWDzJaqw1ZlMYwB7x0pn5aU5Y1CHGmnwdPZ4QdhBTvyHPLEJD9CRaiZ3-IBZUa1oHtEu0F6B2jK8lTw4aAtOdb5oqwCw30kOyUq85g_CEA2i_n81EIJsVfhpCD04sYgeilqyaBfJK8bAhQlZYVBCZlLhu3PCDsfRgUc5KQFdO4UXBYgWAalv6c2DLBvh63nr42rJL0eEO4GKDMjIlWUmjr6QSSVgMXwOdsG32JPaiHuEoRctEmgSi6fiF8KzgJ7PQu4FVyp5wRBEuyn3uRhKyzEFkWBN_Xn93p1HjSm9Yx6NGLSI5EFaqNfwzoC9M3KkYpN3zKbfTQhv6kxpVB4o2WLoJosZ7lY1kP14fH4KJ9fsZqHc3H_HyjWLi1lY4Zl2p2l23j8VK-II0NXAyTfzzhrZc=w768-h460-l75-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0711" y="428604"/>
            <a:ext cx="3305739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6" descr="https://gm1.ggpht.com/OexHHs-fStlfbX04LDXMdLmqvYvcwbm6evzZwadH7LMlITac5zKEBS5vGdltn9sZS_F1KgOHKzTF6iwJoTyhhieLBbTumHhgukJWT6P1iiWnhtjtZwgs8THS6dkeyIyBDSXx9ftaEMKa9rVNH8g9AIYinE4ULMCaizIszV0YCoQzkiBYTW89GyzngCBypXyL8OpVlnZUc0Jjd4_lN93lcwA7Pa_c3bf8rb4eOL6oLemHmRD5TaoYft9WfG8fGm8Mf9DuagS76RJe2RnNCSI-SWSJZ7yHeWw6J35w3p5tMOPB3yGZ4Bz-pvGGfsZixCek5FwQjFEzmlj0bdoG79duCobO9RFMKgq3HwNUtboyngzKQyEVectkqAK1Qy3mTCshRNJrzoD1SkP-gPQq-qpXGzoKbuONZK8gsFtXZ58wTyCugWNe0btLa73fbsqLb3KG0Uba8ExXfuYbMGExlMBj3Xu8coMa93vpomaGXDwuqpxKPN4ShL8ucEPpeb2nVY2UxQqZfmNY7ZtufCneYZ2NUyC6qlzMLG6E0X-V9RKQ-yB6C9nZBi_p20ZHS0HrVGEXhjUSJEBmxctxnOBqadAHK0WHoZmSOlGzb6PkKut795luq3BJZf718H2F6OYVTMOAzIqi0vmjoxTQLIYIiDkT-tv2WXLf3S7JaOnVdvZPt4rv=w768-h460-l75-f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071546"/>
            <a:ext cx="3305738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https://gm1.ggpht.com/RfBS2_OogzjUvchy0efrsFt8EJ3D92LYvxolnvWX7QTsZVG6Se_XjzHNes37FT2HAO5tscUEiYeCcomWSjYumMG1ygyP0gNpncRih3UNy79M-_Inar4TiY_BQsi6ARDeHQVSzfYlImKjCPYoEJ_FnvNOfT6pMQs8rf93f2wzNrljz3bE93Qqq6yXzN-9BmyLhEZYaumyf5uO5LtXE4PWN5Qi-IY-by1el-_1WFadmDs7VL_YLRRRNsc4_V-prrmT0Ikv7DEg-7ggwFi1sY-l2fOaSA-804tUCi4NM5XVnEDrb0-cBxo-1nLT6rkOiOzvgBZ2Wu4dQsXqBF7eV0WmttCBX4vO9oxRY4qPqcwApLNVy3xcu-E0wRLZ84W5FExiyRCOZsSXHqU-dJGjKwBR6potWyos7AkJAGMDOdQbk3jqajtmeVcqiq0wKpaeiiVebIbBldGCUIEvv7NcdKVGAKwSwNHCCoEoSr-BmvZsHhV0Y_q2apCk8JFpaTgNVGUUBG4IcK0CTZNrrjAKgYs5OsfAGBsMW5F5FBfqUy_sPaQPnDqcizCfIcrLzX6LhDUY7ofgu2qCVtH9GKGrSFEHMpyOI9oYi3lDi2n2eX_9hYnk9wAifE311ZCogevVb3lBaoxK8Q1sK2DuXAgsatfs27DWMYlM2QFPAVEMKyfAjxPE=w788-h472-l75-f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06" y="4806586"/>
            <a:ext cx="3305594" cy="1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428860" y="5929330"/>
            <a:ext cx="9286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Water fluxes from Layer 1</a:t>
            </a:r>
            <a:endParaRPr lang="en-GB" sz="1100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699792" y="3212976"/>
            <a:ext cx="1008112" cy="576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450496" y="5373216"/>
            <a:ext cx="617448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</a:t>
            </a:r>
            <a:r>
              <a:rPr lang="en-US" sz="36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physics model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3845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36512" y="6300609"/>
            <a:ext cx="237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600" dirty="0" smtClean="0"/>
              <a:t>Audzijonyte et al. (2017) Atlantis User’s Guide Part I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biology model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39552" y="1412776"/>
            <a:ext cx="3653224" cy="530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Functional groups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Consumption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Predation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Growth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Reproduction</a:t>
            </a: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</a:rPr>
              <a:t>Mortality</a:t>
            </a: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</a:rPr>
              <a:t>Waste production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Movement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Migration</a:t>
            </a:r>
            <a:endParaRPr lang="en-US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61" name="Picture 2"/>
          <p:cNvPicPr/>
          <p:nvPr/>
        </p:nvPicPr>
        <p:blipFill>
          <a:blip r:embed="rId2" cstate="print"/>
          <a:stretch/>
        </p:blipFill>
        <p:spPr>
          <a:xfrm>
            <a:off x="5508104" y="1700808"/>
            <a:ext cx="3167220" cy="4114324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0" y="1"/>
            <a:ext cx="9144000" cy="1285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functional groups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62949" y="1451672"/>
            <a:ext cx="3977003" cy="4857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 marL="311208" indent="-310228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5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 functional group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4012" lvl="1" indent="-258306">
              <a:spcBef>
                <a:spcPts val="1200"/>
              </a:spcBef>
              <a:buClr>
                <a:srgbClr val="1F497D"/>
              </a:buClr>
              <a:buFont typeface="Courier New"/>
              <a:buChar char="o"/>
            </a:pPr>
            <a:r>
              <a:rPr lang="en-US" sz="22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 </a:t>
            </a: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vertebrates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36815" lvl="2" indent="-206383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0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 </a:t>
            </a:r>
            <a:r>
              <a:rPr lang="en-US" sz="20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fish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36815" lvl="2" indent="-206383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0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 shark/skates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36815" lvl="2" indent="-206383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0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 mammal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36815" lvl="2" indent="-206383">
              <a:spcBef>
                <a:spcPts val="1200"/>
              </a:spcBef>
              <a:buClr>
                <a:srgbClr val="1F497D"/>
              </a:buClr>
              <a:buFont typeface="Arial"/>
              <a:buChar char="•"/>
            </a:pPr>
            <a:r>
              <a:rPr lang="en-US" sz="20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 seabird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4012" lvl="1" indent="-258306">
              <a:spcBef>
                <a:spcPts val="1200"/>
              </a:spcBef>
              <a:buClr>
                <a:srgbClr val="1F497D"/>
              </a:buClr>
              <a:buFont typeface="Courier New"/>
              <a:buChar char="o"/>
            </a:pP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 invertebrate groups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4012" lvl="1" indent="-258306">
              <a:spcBef>
                <a:spcPts val="1200"/>
              </a:spcBef>
              <a:buClr>
                <a:srgbClr val="1F497D"/>
              </a:buClr>
              <a:buFont typeface="Courier New"/>
              <a:buChar char="o"/>
            </a:pP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r>
            <a:r>
              <a:rPr lang="en-US" sz="2200" b="1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primary producers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4012" lvl="1" indent="-258306">
              <a:spcBef>
                <a:spcPts val="1200"/>
              </a:spcBef>
              <a:buClr>
                <a:srgbClr val="1F497D"/>
              </a:buClr>
              <a:buFont typeface="Courier New"/>
              <a:buChar char="o"/>
            </a:pP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 bacteria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74012" lvl="1" indent="-258306">
              <a:spcBef>
                <a:spcPts val="1200"/>
              </a:spcBef>
              <a:buClr>
                <a:srgbClr val="1F497D"/>
              </a:buClr>
              <a:buFont typeface="Courier New"/>
              <a:buChar char="o"/>
            </a:pPr>
            <a:r>
              <a:rPr lang="en-US" sz="2200" b="1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 detritus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Picture 1"/>
          <p:cNvPicPr/>
          <p:nvPr/>
        </p:nvPicPr>
        <p:blipFill>
          <a:blip r:embed="rId2" cstate="print"/>
          <a:stretch/>
        </p:blipFill>
        <p:spPr>
          <a:xfrm>
            <a:off x="3923928" y="2060848"/>
            <a:ext cx="4694310" cy="3500843"/>
          </a:xfrm>
          <a:prstGeom prst="rect">
            <a:avLst/>
          </a:prstGeom>
          <a:ln w="9360"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chemeClr val="tx2"/>
                </a:solidFill>
              </a:rPr>
              <a:t>Food web from the Atlantis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pic>
        <p:nvPicPr>
          <p:cNvPr id="6" name="Picture 5" descr="webPS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8168" y="1459992"/>
            <a:ext cx="5398008" cy="5398008"/>
          </a:xfrm>
          <a:prstGeom prst="rect">
            <a:avLst/>
          </a:prstGeom>
        </p:spPr>
      </p:pic>
      <p:pic>
        <p:nvPicPr>
          <p:cNvPr id="7" name="Picture 6" descr="webPS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168" y="1459992"/>
            <a:ext cx="5398008" cy="5398008"/>
          </a:xfrm>
          <a:prstGeom prst="rect">
            <a:avLst/>
          </a:prstGeom>
        </p:spPr>
      </p:pic>
      <p:pic>
        <p:nvPicPr>
          <p:cNvPr id="8" name="Picture 7" descr="webPS_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168" y="1459992"/>
            <a:ext cx="5398008" cy="5398008"/>
          </a:xfrm>
          <a:prstGeom prst="rect">
            <a:avLst/>
          </a:prstGeom>
        </p:spPr>
      </p:pic>
      <p:pic>
        <p:nvPicPr>
          <p:cNvPr id="9" name="Picture 8" descr="webPS_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168" y="1459992"/>
            <a:ext cx="5398008" cy="5398008"/>
          </a:xfrm>
          <a:prstGeom prst="rect">
            <a:avLst/>
          </a:prstGeom>
        </p:spPr>
      </p:pic>
      <p:pic>
        <p:nvPicPr>
          <p:cNvPr id="10" name="Picture 9" descr="webLegen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6808" y="1412776"/>
            <a:ext cx="3599688" cy="53980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is-IS" sz="3600" b="1" dirty="0" smtClean="0">
                <a:solidFill>
                  <a:schemeClr val="tx2"/>
                </a:solidFill>
              </a:rPr>
              <a:t>The biology model</a:t>
            </a:r>
            <a:endParaRPr lang="en-GB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" y="1600200"/>
            <a:ext cx="8373616" cy="4525963"/>
          </a:xfrm>
        </p:spPr>
        <p:txBody>
          <a:bodyPr>
            <a:normAutofit fontScale="92500" lnSpcReduction="20000"/>
          </a:bodyPr>
          <a:lstStyle/>
          <a:p>
            <a:r>
              <a:rPr lang="is-IS" b="1" dirty="0" smtClean="0">
                <a:solidFill>
                  <a:schemeClr val="tx2"/>
                </a:solidFill>
              </a:rPr>
              <a:t>Vertebrates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10 age classes</a:t>
            </a:r>
          </a:p>
          <a:p>
            <a:pPr lvl="2">
              <a:buFont typeface="Arial" pitchFamily="34" charset="0"/>
              <a:buChar char="•"/>
            </a:pPr>
            <a:r>
              <a:rPr lang="is-IS" b="1" dirty="0" smtClean="0">
                <a:solidFill>
                  <a:schemeClr val="tx2"/>
                </a:solidFill>
              </a:rPr>
              <a:t>Numbers per age </a:t>
            </a:r>
          </a:p>
          <a:p>
            <a:pPr lvl="2">
              <a:buNone/>
            </a:pPr>
            <a:r>
              <a:rPr lang="is-IS" b="1" dirty="0" smtClean="0">
                <a:solidFill>
                  <a:schemeClr val="tx2"/>
                </a:solidFill>
              </a:rPr>
              <a:t>    within ageclass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Weight in mg N per individual</a:t>
            </a:r>
          </a:p>
          <a:p>
            <a:pPr lvl="2">
              <a:buFont typeface="Arial" pitchFamily="34" charset="0"/>
              <a:buChar char="•"/>
            </a:pPr>
            <a:r>
              <a:rPr lang="is-IS" b="1" dirty="0" smtClean="0">
                <a:solidFill>
                  <a:schemeClr val="tx2"/>
                </a:solidFill>
              </a:rPr>
              <a:t>Reserved weight</a:t>
            </a:r>
          </a:p>
          <a:p>
            <a:pPr lvl="2">
              <a:buFont typeface="Arial" pitchFamily="34" charset="0"/>
              <a:buChar char="•"/>
            </a:pPr>
            <a:r>
              <a:rPr lang="is-IS" b="1" dirty="0" smtClean="0">
                <a:solidFill>
                  <a:schemeClr val="tx2"/>
                </a:solidFill>
              </a:rPr>
              <a:t>Structural weight</a:t>
            </a:r>
          </a:p>
          <a:p>
            <a:pPr lvl="1">
              <a:buFont typeface="Wingdings" pitchFamily="2" charset="2"/>
              <a:buChar char="Ø"/>
            </a:pPr>
            <a:endParaRPr lang="is-IS" b="1" dirty="0">
              <a:solidFill>
                <a:schemeClr val="tx2"/>
              </a:solidFill>
            </a:endParaRPr>
          </a:p>
          <a:p>
            <a:r>
              <a:rPr lang="is-IS" b="1" dirty="0" smtClean="0">
                <a:solidFill>
                  <a:schemeClr val="tx2"/>
                </a:solidFill>
              </a:rPr>
              <a:t>Invertebrates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2 ageclasses</a:t>
            </a:r>
          </a:p>
          <a:p>
            <a:pPr lvl="1">
              <a:buFont typeface="Courier New" pitchFamily="49" charset="0"/>
              <a:buChar char="o"/>
            </a:pPr>
            <a:r>
              <a:rPr lang="is-IS" b="1" dirty="0" smtClean="0">
                <a:solidFill>
                  <a:schemeClr val="tx2"/>
                </a:solidFill>
              </a:rPr>
              <a:t>Biomass pools mg N m</a:t>
            </a:r>
            <a:r>
              <a:rPr lang="is-IS" b="1" baseline="30000" dirty="0" smtClean="0">
                <a:solidFill>
                  <a:schemeClr val="tx2"/>
                </a:solidFill>
              </a:rPr>
              <a:t>-3</a:t>
            </a:r>
            <a:endParaRPr lang="en-GB" b="1" baseline="30000" dirty="0">
              <a:solidFill>
                <a:schemeClr val="tx2"/>
              </a:solidFill>
            </a:endParaRPr>
          </a:p>
        </p:txBody>
      </p:sp>
      <p:sp>
        <p:nvSpPr>
          <p:cNvPr id="19461" name="AutoShape 5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463" name="AutoShape 7" descr="https://img1.steemit.com/0x0/https://ipfs.pics/ipfs/QmbSJousaCtZVWbmUqsLxAV5hsHsaEfdwsCh1rrE6koctv"/>
          <p:cNvSpPr>
            <a:spLocks noChangeAspect="1" noChangeArrowheads="1"/>
          </p:cNvSpPr>
          <p:nvPr/>
        </p:nvSpPr>
        <p:spPr bwMode="auto">
          <a:xfrm>
            <a:off x="155575" y="-4183063"/>
            <a:ext cx="9410700" cy="87249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512" y="1268760"/>
            <a:ext cx="87849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12114</TotalTime>
  <Words>702</Words>
  <Application>Microsoft Office PowerPoint</Application>
  <PresentationFormat>On-screen Show (4:3)</PresentationFormat>
  <Paragraphs>231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DejaVu Sans</vt:lpstr>
      <vt:lpstr>Wingdings</vt:lpstr>
      <vt:lpstr>Office Theme</vt:lpstr>
      <vt:lpstr>PowerPoint Presentation</vt:lpstr>
      <vt:lpstr>Atlantis</vt:lpstr>
      <vt:lpstr>The Icelandic Atlantis model</vt:lpstr>
      <vt:lpstr>The oceanography model</vt:lpstr>
      <vt:lpstr>PowerPoint Presentation</vt:lpstr>
      <vt:lpstr>PowerPoint Presentation</vt:lpstr>
      <vt:lpstr>PowerPoint Presentation</vt:lpstr>
      <vt:lpstr>Food web from the Atlantis model</vt:lpstr>
      <vt:lpstr>The biology model</vt:lpstr>
      <vt:lpstr>PowerPoint Presentation</vt:lpstr>
      <vt:lpstr>Growth - Vertebrates</vt:lpstr>
      <vt:lpstr>Growth - Vertebrates</vt:lpstr>
      <vt:lpstr>Growth – Primary producers</vt:lpstr>
      <vt:lpstr>Growth affecting parameters</vt:lpstr>
      <vt:lpstr>PowerPoint Presentation</vt:lpstr>
      <vt:lpstr>PowerPoint Presentation</vt:lpstr>
      <vt:lpstr>PowerPoint Presentation</vt:lpstr>
      <vt:lpstr>PowerPoint Presentation</vt:lpstr>
      <vt:lpstr>Migration and movement</vt:lpstr>
      <vt:lpstr>Migration of Minke Whale</vt:lpstr>
      <vt:lpstr>The fisheries model</vt:lpstr>
      <vt:lpstr>PowerPoint Presentation</vt:lpstr>
      <vt:lpstr>Fishing</vt:lpstr>
      <vt:lpstr>Discards</vt:lpstr>
      <vt:lpstr>Discards</vt:lpstr>
      <vt:lpstr>Building the model</vt:lpstr>
      <vt:lpstr>Visualizing the output with Shiny app in R</vt:lpstr>
      <vt:lpstr>Cod</vt:lpstr>
      <vt:lpstr>Saithe</vt:lpstr>
      <vt:lpstr>Capelin</vt:lpstr>
      <vt:lpstr>PowerPoint Presentation</vt:lpstr>
      <vt:lpstr>Some Atlantis Papers</vt:lpstr>
      <vt:lpstr>More info</vt:lpstr>
      <vt:lpstr>The official Atlantis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Erla Sturludottir</dc:creator>
  <cp:lastModifiedBy>Erla Sturludóttir</cp:lastModifiedBy>
  <cp:revision>28</cp:revision>
  <dcterms:created xsi:type="dcterms:W3CDTF">2017-10-24T12:33:26Z</dcterms:created>
  <dcterms:modified xsi:type="dcterms:W3CDTF">2019-11-15T11:28:54Z</dcterms:modified>
</cp:coreProperties>
</file>